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60" r:id="rId15"/>
    <p:sldId id="262" r:id="rId16"/>
    <p:sldId id="263" r:id="rId17"/>
    <p:sldId id="264" r:id="rId18"/>
    <p:sldId id="275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Medium" panose="00000600000000000000" pitchFamily="2" charset="0"/>
      <p:regular r:id="rId29"/>
      <p:bold r:id="rId30"/>
      <p:italic r:id="rId31"/>
      <p:boldItalic r:id="rId32"/>
    </p:embeddedFont>
    <p:embeddedFont>
      <p:font typeface="Nunito Sans Medium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CAA6CA-BDB6-472D-9F51-99F612AF7F94}">
  <a:tblStyle styleId="{C4CAA6CA-BDB6-472D-9F51-99F612AF7F94}" styleName="Table_0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CF1EF"/>
          </a:solidFill>
        </a:fill>
      </a:tcStyle>
    </a:wholeTbl>
    <a:band1H>
      <a:tcTxStyle/>
      <a:tcStyle>
        <a:tcBdr/>
        <a:fill>
          <a:solidFill>
            <a:srgbClr val="D8E2D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8E2D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4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8405d10e74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g28405d10e74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8405d10e7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g28405d10e7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8405d10e74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28405d10e74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8405d10e74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28405d10e74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405d10e7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28405d10e7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8405d10e7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28405d10e7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8405d10e7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28405d10e7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8405d10e74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28405d10e74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8405d10e74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28405d10e74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Calibri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solidFill>
          <a:schemeClr val="accen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330952"/>
          </a:xfrm>
          <a:prstGeom prst="rect">
            <a:avLst/>
          </a:prstGeom>
          <a:solidFill>
            <a:srgbClr val="B7E0E9"/>
          </a:solidFill>
          <a:ln>
            <a:noFill/>
          </a:ln>
        </p:spPr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3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3" Type="http://schemas.openxmlformats.org/officeDocument/2006/relationships/image" Target="../media/image41.jpg"/><Relationship Id="rId21" Type="http://schemas.openxmlformats.org/officeDocument/2006/relationships/image" Target="../media/image59.jp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4.jp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5" Type="http://schemas.openxmlformats.org/officeDocument/2006/relationships/image" Target="../media/image53.jpg"/><Relationship Id="rId23" Type="http://schemas.openxmlformats.org/officeDocument/2006/relationships/image" Target="../media/image4.png"/><Relationship Id="rId10" Type="http://schemas.openxmlformats.org/officeDocument/2006/relationships/image" Target="../media/image48.jpg"/><Relationship Id="rId19" Type="http://schemas.openxmlformats.org/officeDocument/2006/relationships/image" Target="../media/image57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Relationship Id="rId22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jpg"/><Relationship Id="rId18" Type="http://schemas.openxmlformats.org/officeDocument/2006/relationships/image" Target="../media/image76.jpg"/><Relationship Id="rId26" Type="http://schemas.openxmlformats.org/officeDocument/2006/relationships/image" Target="../media/image84.jpg"/><Relationship Id="rId3" Type="http://schemas.openxmlformats.org/officeDocument/2006/relationships/image" Target="../media/image61.jpg"/><Relationship Id="rId21" Type="http://schemas.openxmlformats.org/officeDocument/2006/relationships/image" Target="../media/image79.jpg"/><Relationship Id="rId34" Type="http://schemas.openxmlformats.org/officeDocument/2006/relationships/image" Target="../media/image92.jp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17" Type="http://schemas.openxmlformats.org/officeDocument/2006/relationships/image" Target="../media/image75.jpg"/><Relationship Id="rId25" Type="http://schemas.openxmlformats.org/officeDocument/2006/relationships/image" Target="../media/image83.jpg"/><Relationship Id="rId33" Type="http://schemas.openxmlformats.org/officeDocument/2006/relationships/image" Target="../media/image91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4.jpg"/><Relationship Id="rId20" Type="http://schemas.openxmlformats.org/officeDocument/2006/relationships/image" Target="../media/image78.jpg"/><Relationship Id="rId29" Type="http://schemas.openxmlformats.org/officeDocument/2006/relationships/image" Target="../media/image8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24" Type="http://schemas.openxmlformats.org/officeDocument/2006/relationships/image" Target="../media/image82.jpg"/><Relationship Id="rId32" Type="http://schemas.openxmlformats.org/officeDocument/2006/relationships/image" Target="../media/image90.jpg"/><Relationship Id="rId5" Type="http://schemas.openxmlformats.org/officeDocument/2006/relationships/image" Target="../media/image63.jpg"/><Relationship Id="rId15" Type="http://schemas.openxmlformats.org/officeDocument/2006/relationships/image" Target="../media/image73.jpg"/><Relationship Id="rId23" Type="http://schemas.openxmlformats.org/officeDocument/2006/relationships/image" Target="../media/image81.jpg"/><Relationship Id="rId28" Type="http://schemas.openxmlformats.org/officeDocument/2006/relationships/image" Target="../media/image86.jpg"/><Relationship Id="rId10" Type="http://schemas.openxmlformats.org/officeDocument/2006/relationships/image" Target="../media/image68.jpg"/><Relationship Id="rId19" Type="http://schemas.openxmlformats.org/officeDocument/2006/relationships/image" Target="../media/image77.jpg"/><Relationship Id="rId31" Type="http://schemas.openxmlformats.org/officeDocument/2006/relationships/image" Target="../media/image89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Relationship Id="rId14" Type="http://schemas.openxmlformats.org/officeDocument/2006/relationships/image" Target="../media/image72.jpg"/><Relationship Id="rId22" Type="http://schemas.openxmlformats.org/officeDocument/2006/relationships/image" Target="../media/image80.jpg"/><Relationship Id="rId27" Type="http://schemas.openxmlformats.org/officeDocument/2006/relationships/image" Target="../media/image85.jpg"/><Relationship Id="rId30" Type="http://schemas.openxmlformats.org/officeDocument/2006/relationships/image" Target="../media/image88.jpg"/><Relationship Id="rId35" Type="http://schemas.openxmlformats.org/officeDocument/2006/relationships/image" Target="../media/image4.png"/><Relationship Id="rId8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anjaya@wavegame.ne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4.png"/><Relationship Id="rId4" Type="http://schemas.openxmlformats.org/officeDocument/2006/relationships/hyperlink" Target="mailto:swahono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>
            <a:off x="2111746" y="2383734"/>
            <a:ext cx="3819679" cy="71908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323762" y="2880632"/>
            <a:ext cx="7139136" cy="1156412"/>
          </a:xfrm>
          <a:prstGeom prst="roundRect">
            <a:avLst>
              <a:gd name="adj" fmla="val 32938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994087" y="3311567"/>
            <a:ext cx="5980313" cy="343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4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Company Profile</a:t>
            </a:r>
            <a:endParaRPr sz="4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2503784" y="2498869"/>
            <a:ext cx="3160144" cy="48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Wave Literature</a:t>
            </a:r>
            <a:endParaRPr sz="2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7890895" y="-1223211"/>
            <a:ext cx="9304421" cy="930442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426" y="1699472"/>
            <a:ext cx="3488574" cy="345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1EF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"/>
          <p:cNvSpPr txBox="1">
            <a:spLocks noGrp="1"/>
          </p:cNvSpPr>
          <p:nvPr>
            <p:ph type="title" idx="4294967295"/>
          </p:nvPr>
        </p:nvSpPr>
        <p:spPr>
          <a:xfrm>
            <a:off x="1260400" y="365127"/>
            <a:ext cx="11360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id-ID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Published Titles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2" name="Google Shape;43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75" y="242477"/>
            <a:ext cx="770016" cy="7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8"/>
          <p:cNvSpPr txBox="1"/>
          <p:nvPr/>
        </p:nvSpPr>
        <p:spPr>
          <a:xfrm>
            <a:off x="1727522" y="4686375"/>
            <a:ext cx="22911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Inter Dimensional Police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Published	: 2023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Platform	: Bilibili Comics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id-ID">
                <a:latin typeface="Calibri"/>
                <a:ea typeface="Calibri"/>
                <a:cs typeface="Calibri"/>
                <a:sym typeface="Calibri"/>
              </a:rPr>
            </a:b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Service: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Novel - Script - Char Design - Storyboarding - Lining - Coloring - Bubbling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3541" y="991227"/>
            <a:ext cx="2540367" cy="362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6308" y="991227"/>
            <a:ext cx="2716228" cy="362909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8"/>
          <p:cNvSpPr txBox="1"/>
          <p:nvPr/>
        </p:nvSpPr>
        <p:spPr>
          <a:xfrm>
            <a:off x="4516297" y="4686375"/>
            <a:ext cx="22911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My Best Pet Turtle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Published	: 2023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Platform	: Bilibili Comics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id-ID">
                <a:latin typeface="Calibri"/>
                <a:ea typeface="Calibri"/>
                <a:cs typeface="Calibri"/>
                <a:sym typeface="Calibri"/>
              </a:rPr>
            </a:b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Service: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Novel - Script - Char Design - Storyboarding - Lining - Coloring - Bubbling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3796" y="991225"/>
            <a:ext cx="2716226" cy="363382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8"/>
          <p:cNvSpPr txBox="1"/>
          <p:nvPr/>
        </p:nvSpPr>
        <p:spPr>
          <a:xfrm>
            <a:off x="7423797" y="4686375"/>
            <a:ext cx="22911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Children of the Apocalypse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Published	: 2022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Platform	: Bilibili Comics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id-ID">
                <a:latin typeface="Calibri"/>
                <a:ea typeface="Calibri"/>
                <a:cs typeface="Calibri"/>
                <a:sym typeface="Calibri"/>
              </a:rPr>
            </a:b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Service: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Novel - Script - Char Design - Storyboarding - Lining - Coloring - Bubbling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1EF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9"/>
          <p:cNvSpPr txBox="1">
            <a:spLocks noGrp="1"/>
          </p:cNvSpPr>
          <p:nvPr>
            <p:ph type="title" idx="4294967295"/>
          </p:nvPr>
        </p:nvSpPr>
        <p:spPr>
          <a:xfrm>
            <a:off x="1260400" y="365127"/>
            <a:ext cx="11360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id-ID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Highlights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4" name="Google Shape;44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75" y="242477"/>
            <a:ext cx="77001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700" y="2633350"/>
            <a:ext cx="4909523" cy="42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376" y="1099650"/>
            <a:ext cx="4497926" cy="414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2200" y="0"/>
            <a:ext cx="4819799" cy="422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1EF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0"/>
          <p:cNvSpPr txBox="1">
            <a:spLocks noGrp="1"/>
          </p:cNvSpPr>
          <p:nvPr>
            <p:ph type="title" idx="4294967295"/>
          </p:nvPr>
        </p:nvSpPr>
        <p:spPr>
          <a:xfrm>
            <a:off x="1260400" y="365127"/>
            <a:ext cx="11360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id-ID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Highlights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3" name="Google Shape;45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75" y="242477"/>
            <a:ext cx="77001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050" y="1122550"/>
            <a:ext cx="3384801" cy="444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67998" y="3888102"/>
            <a:ext cx="3257502" cy="304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22552"/>
            <a:ext cx="5092498" cy="360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4876325"/>
            <a:ext cx="3594589" cy="18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01250" y="1067427"/>
            <a:ext cx="3138350" cy="2820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1EF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1"/>
          <p:cNvSpPr txBox="1">
            <a:spLocks noGrp="1"/>
          </p:cNvSpPr>
          <p:nvPr>
            <p:ph type="title" idx="4294967295"/>
          </p:nvPr>
        </p:nvSpPr>
        <p:spPr>
          <a:xfrm>
            <a:off x="1260400" y="365127"/>
            <a:ext cx="11360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id-ID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Highlights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4" name="Google Shape;46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75" y="242477"/>
            <a:ext cx="77001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691" y="1067427"/>
            <a:ext cx="4027267" cy="563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5354" y="1067426"/>
            <a:ext cx="3194274" cy="29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2028" y="1067427"/>
            <a:ext cx="4057571" cy="5483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/>
          <p:nvPr/>
        </p:nvSpPr>
        <p:spPr>
          <a:xfrm>
            <a:off x="-224589" y="96520"/>
            <a:ext cx="12625136" cy="10585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953541" y="250458"/>
            <a:ext cx="52611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id-ID" sz="280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Novel 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Translation</a:t>
            </a:r>
            <a:r>
              <a:rPr lang="id-ID" sz="280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process</a:t>
            </a: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164252" y="308610"/>
            <a:ext cx="811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80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</a:t>
            </a:r>
            <a:r>
              <a:rPr lang="en-US" sz="280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r>
              <a:rPr lang="id-ID" sz="280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|</a:t>
            </a: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836" y="0"/>
            <a:ext cx="1303207" cy="1292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17"/>
          <p:cNvGrpSpPr/>
          <p:nvPr/>
        </p:nvGrpSpPr>
        <p:grpSpPr>
          <a:xfrm>
            <a:off x="831087" y="3374487"/>
            <a:ext cx="10547181" cy="2028825"/>
            <a:chOff x="687705" y="2181225"/>
            <a:chExt cx="10547181" cy="2028825"/>
          </a:xfrm>
        </p:grpSpPr>
        <p:sp>
          <p:nvSpPr>
            <p:cNvPr id="175" name="Google Shape;175;p17"/>
            <p:cNvSpPr txBox="1"/>
            <p:nvPr/>
          </p:nvSpPr>
          <p:spPr>
            <a:xfrm>
              <a:off x="806164" y="2739151"/>
              <a:ext cx="1793420" cy="912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rmAutofit fontScale="85000" lnSpcReduction="1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3600" b="1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Translate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0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by Translator</a:t>
              </a:r>
              <a:endParaRPr/>
            </a:p>
          </p:txBody>
        </p:sp>
        <p:sp>
          <p:nvSpPr>
            <p:cNvPr id="176" name="Google Shape;176;p17"/>
            <p:cNvSpPr txBox="1"/>
            <p:nvPr/>
          </p:nvSpPr>
          <p:spPr>
            <a:xfrm>
              <a:off x="3686386" y="2739151"/>
              <a:ext cx="1793420" cy="912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rmAutofit fontScale="92500" lnSpcReduction="1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3600" b="1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Checking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0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by Editor</a:t>
              </a:r>
              <a:endParaRPr/>
            </a:p>
          </p:txBody>
        </p:sp>
        <p:sp>
          <p:nvSpPr>
            <p:cNvPr id="177" name="Google Shape;177;p17"/>
            <p:cNvSpPr txBox="1"/>
            <p:nvPr/>
          </p:nvSpPr>
          <p:spPr>
            <a:xfrm>
              <a:off x="6567365" y="2739151"/>
              <a:ext cx="1793420" cy="912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rmAutofit fontScale="70000" lnSpcReduction="2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3600" b="1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Final Check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4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by Chief Editor</a:t>
              </a:r>
              <a:endParaRPr/>
            </a:p>
          </p:txBody>
        </p:sp>
        <p:sp>
          <p:nvSpPr>
            <p:cNvPr id="178" name="Google Shape;178;p17"/>
            <p:cNvSpPr txBox="1"/>
            <p:nvPr/>
          </p:nvSpPr>
          <p:spPr>
            <a:xfrm>
              <a:off x="9312019" y="2739151"/>
              <a:ext cx="1793420" cy="912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rmAutofit lnSpcReduction="1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100"/>
                <a:buFont typeface="Noto Sans Symbols"/>
                <a:buNone/>
              </a:pPr>
              <a:r>
                <a:rPr lang="id-ID" sz="3100" b="1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Check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ts val="2000"/>
                <a:buFont typeface="Noto Sans Symbols"/>
                <a:buNone/>
              </a:pPr>
              <a:r>
                <a:rPr lang="id-ID" sz="20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with the Client</a:t>
              </a:r>
              <a:endParaRPr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687705" y="2181225"/>
              <a:ext cx="2028825" cy="2028825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3568684" y="2181225"/>
              <a:ext cx="2028825" cy="2028825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6449663" y="2181225"/>
              <a:ext cx="2028825" cy="2028825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9206061" y="2181225"/>
              <a:ext cx="2028825" cy="2028825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17"/>
          <p:cNvSpPr/>
          <p:nvPr/>
        </p:nvSpPr>
        <p:spPr>
          <a:xfrm>
            <a:off x="3082234" y="4036832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5924356" y="4036832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8738596" y="4036832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7"/>
          <p:cNvSpPr/>
          <p:nvPr/>
        </p:nvSpPr>
        <p:spPr>
          <a:xfrm>
            <a:off x="569806" y="2588793"/>
            <a:ext cx="11069744" cy="344805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3A839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3911221" y="1917282"/>
            <a:ext cx="4449128" cy="909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4731835" y="1981159"/>
            <a:ext cx="2807901" cy="78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Novel Translation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Production Process</a:t>
            </a:r>
            <a:endParaRPr/>
          </a:p>
        </p:txBody>
      </p:sp>
      <p:sp>
        <p:nvSpPr>
          <p:cNvPr id="189" name="Google Shape;189;p17"/>
          <p:cNvSpPr txBox="1"/>
          <p:nvPr/>
        </p:nvSpPr>
        <p:spPr>
          <a:xfrm>
            <a:off x="4081189" y="3014280"/>
            <a:ext cx="4013579" cy="43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Source Language </a:t>
            </a:r>
            <a:r>
              <a:rPr lang="en-US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 Target Language</a:t>
            </a:r>
            <a:endParaRPr dirty="0"/>
          </a:p>
        </p:txBody>
      </p:sp>
      <p:sp>
        <p:nvSpPr>
          <p:cNvPr id="2" name="Google Shape;212;p18">
            <a:extLst>
              <a:ext uri="{FF2B5EF4-FFF2-40B4-BE49-F238E27FC236}">
                <a16:creationId xmlns:a16="http://schemas.microsoft.com/office/drawing/2014/main" id="{9E645A60-2D9B-3910-032E-B7F44C2644DF}"/>
              </a:ext>
            </a:extLst>
          </p:cNvPr>
          <p:cNvSpPr txBox="1"/>
          <p:nvPr/>
        </p:nvSpPr>
        <p:spPr>
          <a:xfrm>
            <a:off x="2859912" y="5472168"/>
            <a:ext cx="3628104" cy="5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Namin</a:t>
            </a:r>
            <a:r>
              <a:rPr lang="en-US" sz="1200" dirty="0">
                <a:solidFill>
                  <a:schemeClr val="dk1"/>
                </a:solidFill>
              </a:rPr>
              <a:t>g Consistency &amp; Polishing Language Art for Local Slang &amp; Trends</a:t>
            </a:r>
            <a:endParaRPr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>
            <a:off x="-224589" y="96520"/>
            <a:ext cx="12625136" cy="10585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27" name="Google Shape;227;p19"/>
          <p:cNvSpPr txBox="1"/>
          <p:nvPr/>
        </p:nvSpPr>
        <p:spPr>
          <a:xfrm>
            <a:off x="953541" y="237529"/>
            <a:ext cx="5261188" cy="30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id-ID" sz="280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COMIC </a:t>
            </a:r>
            <a:r>
              <a:rPr lang="id-ID"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translation</a:t>
            </a:r>
            <a:r>
              <a:rPr lang="id-ID" sz="280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process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8" name="Google Shape;228;p19"/>
          <p:cNvSpPr txBox="1"/>
          <p:nvPr/>
        </p:nvSpPr>
        <p:spPr>
          <a:xfrm>
            <a:off x="164252" y="308610"/>
            <a:ext cx="811108" cy="40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02</a:t>
            </a:r>
            <a:r>
              <a:rPr lang="id-ID" sz="28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|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29" name="Google Shape;2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836" y="0"/>
            <a:ext cx="1303207" cy="1292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19"/>
          <p:cNvGrpSpPr/>
          <p:nvPr/>
        </p:nvGrpSpPr>
        <p:grpSpPr>
          <a:xfrm>
            <a:off x="1720807" y="2555947"/>
            <a:ext cx="8896358" cy="1679860"/>
            <a:chOff x="687705" y="2181225"/>
            <a:chExt cx="10744438" cy="2028825"/>
          </a:xfrm>
        </p:grpSpPr>
        <p:sp>
          <p:nvSpPr>
            <p:cNvPr id="231" name="Google Shape;231;p19"/>
            <p:cNvSpPr txBox="1"/>
            <p:nvPr/>
          </p:nvSpPr>
          <p:spPr>
            <a:xfrm>
              <a:off x="785401" y="2672296"/>
              <a:ext cx="1793420" cy="1046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rmAutofit fontScale="55000" lnSpcReduction="2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3400" b="1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Cleaning</a:t>
              </a:r>
              <a:r>
                <a:rPr lang="id-ID" sz="3600" b="1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Up 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9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the chapter</a:t>
              </a:r>
              <a:endParaRPr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9"/>
            <p:cNvSpPr txBox="1"/>
            <p:nvPr/>
          </p:nvSpPr>
          <p:spPr>
            <a:xfrm>
              <a:off x="3686386" y="2739151"/>
              <a:ext cx="1793420" cy="912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rmAutofit fontScale="92500" lnSpcReduction="2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600" b="1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Translate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0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by Translator</a:t>
              </a:r>
              <a:endParaRPr/>
            </a:p>
          </p:txBody>
        </p:sp>
        <p:sp>
          <p:nvSpPr>
            <p:cNvPr id="233" name="Google Shape;233;p19"/>
            <p:cNvSpPr txBox="1"/>
            <p:nvPr/>
          </p:nvSpPr>
          <p:spPr>
            <a:xfrm>
              <a:off x="6567365" y="2739151"/>
              <a:ext cx="1793420" cy="912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rmAutofit fontScale="77500" lnSpcReduction="2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600" b="1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Check</a:t>
              </a:r>
              <a:r>
                <a:rPr lang="id-ID" sz="3600" b="1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4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by Editor</a:t>
              </a:r>
              <a:endParaRPr dirty="0"/>
            </a:p>
          </p:txBody>
        </p:sp>
        <p:sp>
          <p:nvSpPr>
            <p:cNvPr id="234" name="Google Shape;234;p19"/>
            <p:cNvSpPr txBox="1"/>
            <p:nvPr/>
          </p:nvSpPr>
          <p:spPr>
            <a:xfrm>
              <a:off x="8976620" y="2451869"/>
              <a:ext cx="2455523" cy="1404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ctr" anchorCtr="0">
              <a:normAutofit fontScale="85000" lnSpcReduction="2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400" b="1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Input</a:t>
              </a:r>
              <a:r>
                <a:rPr lang="id-ID" sz="3100" b="1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Noto Sans Symbols"/>
                <a:buNone/>
              </a:pPr>
              <a:r>
                <a:rPr lang="id-ID" sz="20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Redrawing</a:t>
              </a:r>
              <a:r>
                <a:rPr lang="en-US" sz="20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, Typesetting </a:t>
              </a:r>
              <a:r>
                <a:rPr lang="id-ID" sz="20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&amp; Finishing</a:t>
              </a:r>
              <a:endParaRPr sz="20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687705" y="2181225"/>
              <a:ext cx="2028825" cy="2028825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3568684" y="2181225"/>
              <a:ext cx="2028825" cy="2028825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6449663" y="2181225"/>
              <a:ext cx="2028825" cy="2028825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9206061" y="2181225"/>
              <a:ext cx="2028825" cy="2028825"/>
            </a:xfrm>
            <a:prstGeom prst="ellipse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p19"/>
          <p:cNvSpPr/>
          <p:nvPr/>
        </p:nvSpPr>
        <p:spPr>
          <a:xfrm>
            <a:off x="3542549" y="3071103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9"/>
          <p:cNvSpPr/>
          <p:nvPr/>
        </p:nvSpPr>
        <p:spPr>
          <a:xfrm>
            <a:off x="5907000" y="3071103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9"/>
          <p:cNvSpPr/>
          <p:nvPr/>
        </p:nvSpPr>
        <p:spPr>
          <a:xfrm>
            <a:off x="8284509" y="3071103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9"/>
          <p:cNvSpPr/>
          <p:nvPr/>
        </p:nvSpPr>
        <p:spPr>
          <a:xfrm>
            <a:off x="561128" y="1746913"/>
            <a:ext cx="11069744" cy="476437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3A839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9"/>
          <p:cNvSpPr/>
          <p:nvPr/>
        </p:nvSpPr>
        <p:spPr>
          <a:xfrm>
            <a:off x="3902543" y="1326037"/>
            <a:ext cx="4449128" cy="909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9"/>
          <p:cNvSpPr txBox="1"/>
          <p:nvPr/>
        </p:nvSpPr>
        <p:spPr>
          <a:xfrm>
            <a:off x="4723157" y="1389914"/>
            <a:ext cx="2807901" cy="78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ComicTranslation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Production Process</a:t>
            </a:r>
            <a:endParaRPr/>
          </a:p>
        </p:txBody>
      </p:sp>
      <p:sp>
        <p:nvSpPr>
          <p:cNvPr id="245" name="Google Shape;245;p19"/>
          <p:cNvSpPr txBox="1"/>
          <p:nvPr/>
        </p:nvSpPr>
        <p:spPr>
          <a:xfrm>
            <a:off x="5175630" y="4657365"/>
            <a:ext cx="1793420" cy="118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None/>
            </a:pPr>
            <a:r>
              <a:rPr lang="id-ID" sz="26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Final Check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</a:pPr>
            <a:r>
              <a:rPr lang="id-ID"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By Chief Editor</a:t>
            </a:r>
            <a:endParaRPr/>
          </a:p>
        </p:txBody>
      </p:sp>
      <p:sp>
        <p:nvSpPr>
          <p:cNvPr id="246" name="Google Shape;246;p19"/>
          <p:cNvSpPr/>
          <p:nvPr/>
        </p:nvSpPr>
        <p:spPr>
          <a:xfrm>
            <a:off x="5058683" y="4233147"/>
            <a:ext cx="2028825" cy="2028825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9"/>
          <p:cNvSpPr/>
          <p:nvPr/>
        </p:nvSpPr>
        <p:spPr>
          <a:xfrm rot="5400000">
            <a:off x="9486269" y="4106570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9"/>
          <p:cNvSpPr/>
          <p:nvPr/>
        </p:nvSpPr>
        <p:spPr>
          <a:xfrm rot="7200000">
            <a:off x="9321464" y="4465085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9"/>
          <p:cNvSpPr/>
          <p:nvPr/>
        </p:nvSpPr>
        <p:spPr>
          <a:xfrm rot="9000000">
            <a:off x="8730545" y="4938451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9"/>
          <p:cNvSpPr/>
          <p:nvPr/>
        </p:nvSpPr>
        <p:spPr>
          <a:xfrm rot="10800000">
            <a:off x="7960447" y="5142649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9"/>
          <p:cNvSpPr/>
          <p:nvPr/>
        </p:nvSpPr>
        <p:spPr>
          <a:xfrm rot="10800000">
            <a:off x="7545013" y="5142649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9"/>
          <p:cNvSpPr/>
          <p:nvPr/>
        </p:nvSpPr>
        <p:spPr>
          <a:xfrm rot="10800000">
            <a:off x="7129579" y="5142649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9"/>
          <p:cNvSpPr/>
          <p:nvPr/>
        </p:nvSpPr>
        <p:spPr>
          <a:xfrm rot="8100000">
            <a:off x="9060379" y="4710366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9"/>
          <p:cNvSpPr/>
          <p:nvPr/>
        </p:nvSpPr>
        <p:spPr>
          <a:xfrm rot="9900000">
            <a:off x="8363892" y="5102149"/>
            <a:ext cx="440216" cy="70413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89;p17">
            <a:extLst>
              <a:ext uri="{FF2B5EF4-FFF2-40B4-BE49-F238E27FC236}">
                <a16:creationId xmlns:a16="http://schemas.microsoft.com/office/drawing/2014/main" id="{0E4132CF-CEB0-8A00-AB96-DC1F03D975EC}"/>
              </a:ext>
            </a:extLst>
          </p:cNvPr>
          <p:cNvSpPr txBox="1"/>
          <p:nvPr/>
        </p:nvSpPr>
        <p:spPr>
          <a:xfrm>
            <a:off x="4081189" y="2294572"/>
            <a:ext cx="4013579" cy="43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Source Language </a:t>
            </a:r>
            <a:r>
              <a:rPr lang="en-US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 Target Language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-224589" y="96520"/>
            <a:ext cx="12625136" cy="10585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pSp>
        <p:nvGrpSpPr>
          <p:cNvPr id="261" name="Google Shape;261;p20"/>
          <p:cNvGrpSpPr/>
          <p:nvPr/>
        </p:nvGrpSpPr>
        <p:grpSpPr>
          <a:xfrm>
            <a:off x="1548949" y="1420364"/>
            <a:ext cx="9094101" cy="4688628"/>
            <a:chOff x="316430" y="1082923"/>
            <a:chExt cx="10137406" cy="5532742"/>
          </a:xfrm>
        </p:grpSpPr>
        <p:pic>
          <p:nvPicPr>
            <p:cNvPr id="262" name="Google Shape;262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430" y="1091796"/>
              <a:ext cx="1243325" cy="1657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02128" y="1091796"/>
              <a:ext cx="1114749" cy="1675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59250" y="1082923"/>
              <a:ext cx="1180821" cy="1675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2445" y="1091796"/>
              <a:ext cx="1260535" cy="1686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85353" y="1102696"/>
              <a:ext cx="1260535" cy="16752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88262" y="1102696"/>
              <a:ext cx="1260535" cy="1693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6430" y="2873312"/>
              <a:ext cx="1243325" cy="1834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56943" y="2873312"/>
              <a:ext cx="1373999" cy="1834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2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83326" y="2873312"/>
              <a:ext cx="1301960" cy="1834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20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637670" y="2873312"/>
              <a:ext cx="1243325" cy="1827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033378" y="2873312"/>
              <a:ext cx="1373999" cy="18487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559761" y="2873312"/>
              <a:ext cx="1386589" cy="18487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0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458490" y="1102696"/>
              <a:ext cx="1208508" cy="1693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20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9062744" y="2873312"/>
              <a:ext cx="1391092" cy="18487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0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16430" y="4820582"/>
              <a:ext cx="1340513" cy="1793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0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766636" y="4813694"/>
              <a:ext cx="1345095" cy="1800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0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264114" y="4837912"/>
              <a:ext cx="1373556" cy="1777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0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770194" y="4824494"/>
              <a:ext cx="1325806" cy="1789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0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212394" y="4836059"/>
              <a:ext cx="1325806" cy="1778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20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664068" y="4812566"/>
              <a:ext cx="1345095" cy="18015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2" name="Google Shape;282;p20"/>
          <p:cNvSpPr txBox="1"/>
          <p:nvPr/>
        </p:nvSpPr>
        <p:spPr>
          <a:xfrm>
            <a:off x="254139" y="1709313"/>
            <a:ext cx="641773" cy="343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</a:t>
            </a:r>
            <a:endParaRPr/>
          </a:p>
        </p:txBody>
      </p:sp>
      <p:pic>
        <p:nvPicPr>
          <p:cNvPr id="283" name="Google Shape;283;p2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453836" y="0"/>
            <a:ext cx="1303207" cy="129218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0"/>
          <p:cNvSpPr/>
          <p:nvPr/>
        </p:nvSpPr>
        <p:spPr>
          <a:xfrm>
            <a:off x="9452397" y="4587778"/>
            <a:ext cx="1259847" cy="1521213"/>
          </a:xfrm>
          <a:prstGeom prst="rect">
            <a:avLst/>
          </a:prstGeom>
          <a:noFill/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MANY MORE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953541" y="250458"/>
            <a:ext cx="52611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id-ID"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Comic and Translation List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164252" y="308610"/>
            <a:ext cx="811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03</a:t>
            </a:r>
            <a:r>
              <a:rPr lang="id-ID" sz="28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|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"/>
          <p:cNvSpPr/>
          <p:nvPr/>
        </p:nvSpPr>
        <p:spPr>
          <a:xfrm>
            <a:off x="-224589" y="96520"/>
            <a:ext cx="12625136" cy="10585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93" name="Google Shape;293;p21"/>
          <p:cNvSpPr txBox="1"/>
          <p:nvPr/>
        </p:nvSpPr>
        <p:spPr>
          <a:xfrm>
            <a:off x="388426" y="1709313"/>
            <a:ext cx="641773" cy="343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id-ID" sz="3600" b="1" i="0" u="none" strike="noStrike" cap="none">
                <a:solidFill>
                  <a:srgbClr val="50B4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</a:t>
            </a:r>
            <a:endParaRPr/>
          </a:p>
        </p:txBody>
      </p:sp>
      <p:grpSp>
        <p:nvGrpSpPr>
          <p:cNvPr id="294" name="Google Shape;294;p21"/>
          <p:cNvGrpSpPr/>
          <p:nvPr/>
        </p:nvGrpSpPr>
        <p:grpSpPr>
          <a:xfrm>
            <a:off x="1647664" y="1304438"/>
            <a:ext cx="8792873" cy="4795420"/>
            <a:chOff x="495301" y="762000"/>
            <a:chExt cx="9852238" cy="5681662"/>
          </a:xfrm>
        </p:grpSpPr>
        <p:pic>
          <p:nvPicPr>
            <p:cNvPr id="295" name="Google Shape;295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5301" y="762001"/>
              <a:ext cx="1002297" cy="133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89971" y="762001"/>
              <a:ext cx="1002297" cy="133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84641" y="762001"/>
              <a:ext cx="1006205" cy="133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80520" y="762001"/>
              <a:ext cx="1000347" cy="133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70540" y="762001"/>
              <a:ext cx="1010767" cy="133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962419" y="762001"/>
              <a:ext cx="1001005" cy="133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53977" y="762001"/>
              <a:ext cx="1001005" cy="133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8639" y="2203695"/>
              <a:ext cx="993890" cy="1328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589971" y="2209556"/>
              <a:ext cx="1001005" cy="133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684641" y="2203695"/>
              <a:ext cx="1008650" cy="1344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780520" y="2203695"/>
              <a:ext cx="1000347" cy="1337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2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868095" y="2203695"/>
              <a:ext cx="1012575" cy="1344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2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960685" y="2203695"/>
              <a:ext cx="1007997" cy="1344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2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048697" y="2203695"/>
              <a:ext cx="1010609" cy="1344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95301" y="3640864"/>
              <a:ext cx="989399" cy="1328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571928" y="3645720"/>
              <a:ext cx="1019048" cy="1359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685680" y="3647482"/>
              <a:ext cx="1019048" cy="1357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1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787995" y="3640864"/>
              <a:ext cx="1021356" cy="1364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892954" y="3645287"/>
              <a:ext cx="1021356" cy="1360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5984155" y="3640863"/>
              <a:ext cx="1027332" cy="1364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1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091502" y="3640861"/>
              <a:ext cx="1022689" cy="1364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1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162821" y="762000"/>
              <a:ext cx="1003604" cy="133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1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9280322" y="762000"/>
              <a:ext cx="1002952" cy="133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1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45874" y="2198327"/>
              <a:ext cx="1020551" cy="1349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1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273849" y="2198327"/>
              <a:ext cx="1002952" cy="1341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21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8202530" y="3637259"/>
              <a:ext cx="1027332" cy="1378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1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9316282" y="3635691"/>
              <a:ext cx="1031257" cy="1369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1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495301" y="5073602"/>
              <a:ext cx="1018723" cy="1366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1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1589552" y="5083360"/>
              <a:ext cx="1018723" cy="1359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1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2681237" y="5085088"/>
              <a:ext cx="1018723" cy="1354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21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3790123" y="5101281"/>
              <a:ext cx="1018723" cy="1342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21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4895587" y="5096401"/>
              <a:ext cx="1018723" cy="1343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7" name="Google Shape;327;p21"/>
          <p:cNvSpPr/>
          <p:nvPr/>
        </p:nvSpPr>
        <p:spPr>
          <a:xfrm>
            <a:off x="6568949" y="4961188"/>
            <a:ext cx="893372" cy="1135091"/>
          </a:xfrm>
          <a:prstGeom prst="rect">
            <a:avLst/>
          </a:prstGeom>
          <a:noFill/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MANY MORE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0453836" y="0"/>
            <a:ext cx="1303207" cy="129218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1"/>
          <p:cNvSpPr txBox="1"/>
          <p:nvPr/>
        </p:nvSpPr>
        <p:spPr>
          <a:xfrm>
            <a:off x="953541" y="250458"/>
            <a:ext cx="52611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id-ID"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Comic and Translation List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0" name="Google Shape;330;p21"/>
          <p:cNvSpPr txBox="1"/>
          <p:nvPr/>
        </p:nvSpPr>
        <p:spPr>
          <a:xfrm>
            <a:off x="164252" y="308610"/>
            <a:ext cx="811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03</a:t>
            </a:r>
            <a:r>
              <a:rPr lang="id-ID" sz="28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|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7890895" y="-1223211"/>
            <a:ext cx="9304421" cy="930442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2"/>
          <p:cNvSpPr/>
          <p:nvPr/>
        </p:nvSpPr>
        <p:spPr>
          <a:xfrm>
            <a:off x="424728" y="1577572"/>
            <a:ext cx="7139136" cy="1156412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2"/>
          <p:cNvSpPr txBox="1"/>
          <p:nvPr/>
        </p:nvSpPr>
        <p:spPr>
          <a:xfrm>
            <a:off x="1813983" y="1984101"/>
            <a:ext cx="5980313" cy="343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6000" b="1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Thank You</a:t>
            </a:r>
            <a:endParaRPr sz="6000" b="1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75" name="Google Shape;475;p32"/>
          <p:cNvSpPr txBox="1"/>
          <p:nvPr/>
        </p:nvSpPr>
        <p:spPr>
          <a:xfrm>
            <a:off x="1492952" y="3613666"/>
            <a:ext cx="3996699" cy="228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en-ID" b="1" dirty="0">
                <a:solidFill>
                  <a:schemeClr val="lt1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Business Inquiry: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dirty="0">
                <a:solidFill>
                  <a:schemeClr val="lt1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Sanjaya Wahono</a:t>
            </a:r>
            <a:endParaRPr dirty="0"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u="sng" dirty="0">
                <a:solidFill>
                  <a:schemeClr val="hlink"/>
                </a:solidFill>
                <a:latin typeface="+mj-lt"/>
                <a:ea typeface="Montserrat Medium"/>
                <a:cs typeface="Montserrat Medium"/>
                <a:sym typeface="Montserrat Medium"/>
                <a:hlinkClick r:id="rId3"/>
              </a:rPr>
              <a:t>Sanjaya@wavegame.net</a:t>
            </a:r>
            <a:endParaRPr dirty="0">
              <a:solidFill>
                <a:schemeClr val="lt1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u="sng" dirty="0">
                <a:solidFill>
                  <a:schemeClr val="hlink"/>
                </a:solidFill>
                <a:latin typeface="+mj-lt"/>
                <a:ea typeface="Montserrat Medium"/>
                <a:cs typeface="Montserrat Medium"/>
                <a:sym typeface="Montserrat Medium"/>
                <a:hlinkClick r:id="rId4"/>
              </a:rPr>
              <a:t>swahono@gmail.com</a:t>
            </a:r>
            <a:endParaRPr lang="en-US" u="sng" dirty="0">
              <a:solidFill>
                <a:schemeClr val="hlink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en-US" dirty="0">
                <a:solidFill>
                  <a:schemeClr val="lt1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WA: +62 856 4817 8871</a:t>
            </a:r>
            <a:endParaRPr dirty="0">
              <a:solidFill>
                <a:schemeClr val="lt1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dirty="0">
                <a:solidFill>
                  <a:schemeClr val="lt1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Skype:Sanjaya.wahono</a:t>
            </a:r>
            <a:endParaRPr dirty="0">
              <a:solidFill>
                <a:schemeClr val="lt1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dirty="0">
                <a:solidFill>
                  <a:schemeClr val="lt1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Wechat ID: sanwa83</a:t>
            </a:r>
            <a:endParaRPr dirty="0">
              <a:solidFill>
                <a:schemeClr val="lt1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728" y="0"/>
            <a:ext cx="1303207" cy="129218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2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79" name="Google Shape;479;p32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80" name="Google Shape;480;p32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81" name="Google Shape;481;p32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82" name="Google Shape;48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036898" y="908860"/>
            <a:ext cx="4670947" cy="46709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F12BD128-C77B-67BB-750B-6CF6940A0B2D}"/>
              </a:ext>
            </a:extLst>
          </p:cNvPr>
          <p:cNvSpPr txBox="1"/>
          <p:nvPr/>
        </p:nvSpPr>
        <p:spPr>
          <a:xfrm>
            <a:off x="1687121" y="3203395"/>
            <a:ext cx="3802529" cy="41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en-US" sz="36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Contact Us</a:t>
            </a:r>
            <a:endParaRPr sz="20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-481263" y="513347"/>
            <a:ext cx="13571621" cy="14437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</a:pPr>
            <a:r>
              <a:rPr lang="id-ID" sz="4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Content List</a:t>
            </a:r>
            <a:endParaRPr sz="44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657224" y="2589830"/>
            <a:ext cx="6393393" cy="351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id-ID" sz="2100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01 	|</a:t>
            </a:r>
            <a:r>
              <a:rPr lang="id-ID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 Wave Literature Introduction </a:t>
            </a:r>
            <a:endParaRPr sz="21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id-ID" sz="2100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02</a:t>
            </a:r>
            <a:r>
              <a:rPr lang="id-ID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 	</a:t>
            </a:r>
            <a:r>
              <a:rPr lang="id-ID" sz="2100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| </a:t>
            </a:r>
            <a:r>
              <a:rPr lang="id-ID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Comic Production Process </a:t>
            </a:r>
            <a:endParaRPr lang="en-US" sz="21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id-ID" sz="2100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03</a:t>
            </a:r>
            <a:r>
              <a:rPr lang="id-ID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 	</a:t>
            </a:r>
            <a:r>
              <a:rPr lang="id-ID" sz="2100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| </a:t>
            </a:r>
            <a:r>
              <a:rPr lang="id-ID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Novel</a:t>
            </a:r>
            <a:r>
              <a:rPr lang="en-US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 &amp; Comic, Game</a:t>
            </a:r>
            <a:r>
              <a:rPr lang="id-ID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dirty="0">
                <a:latin typeface="Montserrat Medium"/>
                <a:ea typeface="Montserrat Medium"/>
                <a:cs typeface="Montserrat Medium"/>
                <a:sym typeface="Montserrat Medium"/>
              </a:rPr>
              <a:t>Localization</a:t>
            </a:r>
            <a:endParaRPr sz="21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endParaRPr sz="21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endParaRPr sz="21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2541" y="9205"/>
            <a:ext cx="2292236" cy="22728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/>
          <p:nvPr/>
        </p:nvSpPr>
        <p:spPr>
          <a:xfrm rot="10800000">
            <a:off x="-301453" y="5991205"/>
            <a:ext cx="14704140" cy="3514851"/>
          </a:xfrm>
          <a:prstGeom prst="flowChartDocument">
            <a:avLst/>
          </a:prstGeom>
          <a:solidFill>
            <a:schemeClr val="accen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413" y="-3870043"/>
            <a:ext cx="5611586" cy="11223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/>
          <p:nvPr/>
        </p:nvSpPr>
        <p:spPr>
          <a:xfrm>
            <a:off x="-224589" y="96520"/>
            <a:ext cx="12689305" cy="10585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720065" y="417896"/>
            <a:ext cx="5261188" cy="47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Wave Literature Introduction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 sz="2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 t="19901" b="16745"/>
          <a:stretch/>
        </p:blipFill>
        <p:spPr>
          <a:xfrm>
            <a:off x="1338929" y="1371600"/>
            <a:ext cx="3445044" cy="21640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3" name="Google Shape;113;p15"/>
          <p:cNvGraphicFramePr/>
          <p:nvPr/>
        </p:nvGraphicFramePr>
        <p:xfrm>
          <a:off x="539326" y="4512624"/>
          <a:ext cx="5444900" cy="1806900"/>
        </p:xfrm>
        <a:graphic>
          <a:graphicData uri="http://schemas.openxmlformats.org/drawingml/2006/table">
            <a:tbl>
              <a:tblPr firstRow="1" bandRow="1">
                <a:noFill/>
                <a:tableStyleId>{C4CAA6CA-BDB6-472D-9F51-99F612AF7F94}</a:tableStyleId>
              </a:tblPr>
              <a:tblGrid>
                <a:gridCol w="177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300" u="none" strike="noStrike" cap="non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Establish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500" b="0" u="none" strike="noStrike" cap="none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October 2018</a:t>
                      </a:r>
                      <a:endParaRPr sz="1500" b="0" strike="noStrike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300" b="1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Address</a:t>
                      </a:r>
                      <a:endParaRPr sz="11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5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Kayoon 24, Surabaya, Indonesia</a:t>
                      </a:r>
                      <a:endParaRPr sz="15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300" b="1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Employee</a:t>
                      </a:r>
                      <a:endParaRPr sz="11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5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150+ people and growing</a:t>
                      </a:r>
                      <a:endParaRPr sz="15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300" b="1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Business Field</a:t>
                      </a:r>
                      <a:endParaRPr sz="11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5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Novel + Comic Production Agency</a:t>
                      </a:r>
                      <a:endParaRPr sz="15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4" name="Google Shape;11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3836" y="0"/>
            <a:ext cx="1303207" cy="129218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/>
          <p:nvPr/>
        </p:nvSpPr>
        <p:spPr>
          <a:xfrm>
            <a:off x="515264" y="3479534"/>
            <a:ext cx="5363634" cy="665480"/>
          </a:xfrm>
          <a:prstGeom prst="roundRect">
            <a:avLst>
              <a:gd name="adj" fmla="val 50000"/>
            </a:avLst>
          </a:prstGeom>
          <a:solidFill>
            <a:srgbClr val="50B4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7638" y="538481"/>
            <a:ext cx="6986202" cy="87327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-224589" y="96520"/>
            <a:ext cx="12625136" cy="10585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953541" y="289560"/>
            <a:ext cx="52611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id-ID" sz="2800" i="0" u="none" strike="noStrike" cap="none">
                <a:solidFill>
                  <a:schemeClr val="dk1"/>
                </a:solidFill>
                <a:latin typeface="Nunito Sans Medium"/>
                <a:ea typeface="Nunito Sans Medium"/>
                <a:cs typeface="Nunito Sans Medium"/>
                <a:sym typeface="Nunito Sans Medium"/>
              </a:rPr>
              <a:t>Wave Literature Introduction </a:t>
            </a:r>
            <a:endParaRPr>
              <a:latin typeface="Nunito Sans Medium"/>
              <a:ea typeface="Nunito Sans Medium"/>
              <a:cs typeface="Nunito Sans Medium"/>
              <a:sym typeface="Nunito Sans Medium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64252" y="308610"/>
            <a:ext cx="811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r>
              <a:rPr lang="id-ID" sz="2800" i="0" u="none" strike="noStrike" cap="none">
                <a:solidFill>
                  <a:schemeClr val="lt1"/>
                </a:solidFill>
                <a:latin typeface="Nunito Sans Medium"/>
                <a:ea typeface="Nunito Sans Medium"/>
                <a:cs typeface="Nunito Sans Medium"/>
                <a:sym typeface="Nunito Sans Medium"/>
              </a:rPr>
              <a:t>01 |</a:t>
            </a:r>
            <a:endParaRPr>
              <a:latin typeface="Nunito Sans Medium"/>
              <a:ea typeface="Nunito Sans Medium"/>
              <a:cs typeface="Nunito Sans Medium"/>
              <a:sym typeface="Nunito Sans Medium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836" y="0"/>
            <a:ext cx="1303207" cy="129218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4792980" y="1498600"/>
            <a:ext cx="2387600" cy="711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CEO + COO</a:t>
            </a:r>
            <a:endParaRPr/>
          </a:p>
        </p:txBody>
      </p:sp>
      <p:sp>
        <p:nvSpPr>
          <p:cNvPr id="127" name="Google Shape;127;p16"/>
          <p:cNvSpPr/>
          <p:nvPr/>
        </p:nvSpPr>
        <p:spPr>
          <a:xfrm>
            <a:off x="664632" y="3180080"/>
            <a:ext cx="2077720" cy="711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Marketing &amp; Community</a:t>
            </a:r>
            <a:endParaRPr/>
          </a:p>
        </p:txBody>
      </p:sp>
      <p:sp>
        <p:nvSpPr>
          <p:cNvPr id="128" name="Google Shape;128;p16"/>
          <p:cNvSpPr/>
          <p:nvPr/>
        </p:nvSpPr>
        <p:spPr>
          <a:xfrm>
            <a:off x="3465406" y="3180080"/>
            <a:ext cx="1818640" cy="711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Translation</a:t>
            </a:r>
            <a:endParaRPr/>
          </a:p>
        </p:txBody>
      </p:sp>
      <p:sp>
        <p:nvSpPr>
          <p:cNvPr id="129" name="Google Shape;129;p16"/>
          <p:cNvSpPr/>
          <p:nvPr/>
        </p:nvSpPr>
        <p:spPr>
          <a:xfrm>
            <a:off x="6771448" y="3193197"/>
            <a:ext cx="1762760" cy="711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Comic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/>
          </a:p>
        </p:txBody>
      </p:sp>
      <p:sp>
        <p:nvSpPr>
          <p:cNvPr id="130" name="Google Shape;130;p16"/>
          <p:cNvSpPr/>
          <p:nvPr/>
        </p:nvSpPr>
        <p:spPr>
          <a:xfrm>
            <a:off x="9994283" y="3180080"/>
            <a:ext cx="1762760" cy="711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Author Management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1303020" y="4262120"/>
            <a:ext cx="1439332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(Offline)</a:t>
            </a: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1303020" y="4970780"/>
            <a:ext cx="1439332" cy="71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(FB, IG, WA,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Tiktok</a:t>
            </a:r>
            <a:r>
              <a:rPr lang="id-ID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etc)</a:t>
            </a:r>
            <a:endParaRPr dirty="0"/>
          </a:p>
        </p:txBody>
      </p:sp>
      <p:sp>
        <p:nvSpPr>
          <p:cNvPr id="133" name="Google Shape;133;p16"/>
          <p:cNvSpPr/>
          <p:nvPr/>
        </p:nvSpPr>
        <p:spPr>
          <a:xfrm>
            <a:off x="6088201" y="4168736"/>
            <a:ext cx="1753867" cy="48555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Script &amp; Storyboard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3070011" y="4262119"/>
            <a:ext cx="1274195" cy="5112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CN, EN, KR, JP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ID, VN, TH</a:t>
            </a:r>
            <a:endParaRPr dirty="0"/>
          </a:p>
        </p:txBody>
      </p:sp>
      <p:sp>
        <p:nvSpPr>
          <p:cNvPr id="135" name="Google Shape;135;p16"/>
          <p:cNvSpPr/>
          <p:nvPr/>
        </p:nvSpPr>
        <p:spPr>
          <a:xfrm>
            <a:off x="4554220" y="4262120"/>
            <a:ext cx="1139612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id-ID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endParaRPr dirty="0"/>
          </a:p>
        </p:txBody>
      </p:sp>
      <p:cxnSp>
        <p:nvCxnSpPr>
          <p:cNvPr id="136" name="Google Shape;136;p16"/>
          <p:cNvCxnSpPr>
            <a:stCxn id="132" idx="1"/>
          </p:cNvCxnSpPr>
          <p:nvPr/>
        </p:nvCxnSpPr>
        <p:spPr>
          <a:xfrm rot="10800000">
            <a:off x="969120" y="3886080"/>
            <a:ext cx="333900" cy="1440300"/>
          </a:xfrm>
          <a:prstGeom prst="bentConnector2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7" name="Google Shape;137;p16"/>
          <p:cNvCxnSpPr>
            <a:stCxn id="131" idx="1"/>
          </p:cNvCxnSpPr>
          <p:nvPr/>
        </p:nvCxnSpPr>
        <p:spPr>
          <a:xfrm rot="10800000">
            <a:off x="975420" y="4504690"/>
            <a:ext cx="3276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6"/>
          <p:cNvSpPr/>
          <p:nvPr/>
        </p:nvSpPr>
        <p:spPr>
          <a:xfrm>
            <a:off x="3452586" y="4886703"/>
            <a:ext cx="759460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Novel</a:t>
            </a:r>
            <a:endParaRPr/>
          </a:p>
        </p:txBody>
      </p:sp>
      <p:sp>
        <p:nvSpPr>
          <p:cNvPr id="139" name="Google Shape;139;p16"/>
          <p:cNvSpPr/>
          <p:nvPr/>
        </p:nvSpPr>
        <p:spPr>
          <a:xfrm>
            <a:off x="3449321" y="5484873"/>
            <a:ext cx="759460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Comic</a:t>
            </a:r>
            <a:endParaRPr/>
          </a:p>
        </p:txBody>
      </p:sp>
      <p:cxnSp>
        <p:nvCxnSpPr>
          <p:cNvPr id="140" name="Google Shape;140;p16"/>
          <p:cNvCxnSpPr>
            <a:cxnSpLocks/>
            <a:stCxn id="139" idx="1"/>
          </p:cNvCxnSpPr>
          <p:nvPr/>
        </p:nvCxnSpPr>
        <p:spPr>
          <a:xfrm rot="10800000">
            <a:off x="3256559" y="4761713"/>
            <a:ext cx="192762" cy="965731"/>
          </a:xfrm>
          <a:prstGeom prst="bentConnector2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" name="Google Shape;141;p16"/>
          <p:cNvCxnSpPr/>
          <p:nvPr/>
        </p:nvCxnSpPr>
        <p:spPr>
          <a:xfrm rot="10800000">
            <a:off x="3257125" y="5213350"/>
            <a:ext cx="208281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2" name="Google Shape;142;p16"/>
          <p:cNvSpPr/>
          <p:nvPr/>
        </p:nvSpPr>
        <p:spPr>
          <a:xfrm>
            <a:off x="4920246" y="4908159"/>
            <a:ext cx="759460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Novel</a:t>
            </a:r>
            <a:endParaRPr/>
          </a:p>
        </p:txBody>
      </p:sp>
      <p:cxnSp>
        <p:nvCxnSpPr>
          <p:cNvPr id="143" name="Google Shape;143;p16"/>
          <p:cNvCxnSpPr>
            <a:cxnSpLocks/>
            <a:stCxn id="134" idx="0"/>
            <a:endCxn id="128" idx="2"/>
          </p:cNvCxnSpPr>
          <p:nvPr/>
        </p:nvCxnSpPr>
        <p:spPr>
          <a:xfrm rot="5400000" flipH="1" flipV="1">
            <a:off x="3855498" y="3742892"/>
            <a:ext cx="370839" cy="667617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" name="Google Shape;144;p16"/>
          <p:cNvCxnSpPr>
            <a:stCxn id="135" idx="0"/>
            <a:endCxn id="128" idx="2"/>
          </p:cNvCxnSpPr>
          <p:nvPr/>
        </p:nvCxnSpPr>
        <p:spPr>
          <a:xfrm rot="5400000" flipH="1">
            <a:off x="4563926" y="3702020"/>
            <a:ext cx="370800" cy="749400"/>
          </a:xfrm>
          <a:prstGeom prst="bentConnector3">
            <a:avLst>
              <a:gd name="adj1" fmla="val 50005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6"/>
          <p:cNvCxnSpPr/>
          <p:nvPr/>
        </p:nvCxnSpPr>
        <p:spPr>
          <a:xfrm flipH="1">
            <a:off x="7007699" y="3908350"/>
            <a:ext cx="621429" cy="264339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16"/>
          <p:cNvSpPr/>
          <p:nvPr/>
        </p:nvSpPr>
        <p:spPr>
          <a:xfrm>
            <a:off x="10529596" y="4257040"/>
            <a:ext cx="1439332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Recruits &amp; Train Author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6"/>
          <p:cNvSpPr/>
          <p:nvPr/>
        </p:nvSpPr>
        <p:spPr>
          <a:xfrm>
            <a:off x="10529596" y="5016243"/>
            <a:ext cx="1439332" cy="71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 Relationship</a:t>
            </a:r>
            <a:endParaRPr/>
          </a:p>
        </p:txBody>
      </p:sp>
      <p:cxnSp>
        <p:nvCxnSpPr>
          <p:cNvPr id="148" name="Google Shape;148;p16"/>
          <p:cNvCxnSpPr>
            <a:stCxn id="147" idx="1"/>
          </p:cNvCxnSpPr>
          <p:nvPr/>
        </p:nvCxnSpPr>
        <p:spPr>
          <a:xfrm rot="10800000">
            <a:off x="10289896" y="3936643"/>
            <a:ext cx="239700" cy="1435200"/>
          </a:xfrm>
          <a:prstGeom prst="bentConnector2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" name="Google Shape;149;p16"/>
          <p:cNvCxnSpPr>
            <a:stCxn id="146" idx="1"/>
          </p:cNvCxnSpPr>
          <p:nvPr/>
        </p:nvCxnSpPr>
        <p:spPr>
          <a:xfrm rot="10800000">
            <a:off x="10289896" y="4499610"/>
            <a:ext cx="2397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" name="Google Shape;150;p16"/>
          <p:cNvCxnSpPr>
            <a:stCxn id="127" idx="0"/>
            <a:endCxn id="126" idx="2"/>
          </p:cNvCxnSpPr>
          <p:nvPr/>
        </p:nvCxnSpPr>
        <p:spPr>
          <a:xfrm rot="-5400000">
            <a:off x="3360092" y="553280"/>
            <a:ext cx="970200" cy="4283400"/>
          </a:xfrm>
          <a:prstGeom prst="bentConnector3">
            <a:avLst>
              <a:gd name="adj1" fmla="val 50004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16"/>
          <p:cNvCxnSpPr>
            <a:stCxn id="130" idx="0"/>
          </p:cNvCxnSpPr>
          <p:nvPr/>
        </p:nvCxnSpPr>
        <p:spPr>
          <a:xfrm rot="5400000" flipH="1">
            <a:off x="8188713" y="493130"/>
            <a:ext cx="485100" cy="48888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" name="Google Shape;152;p16"/>
          <p:cNvCxnSpPr>
            <a:stCxn id="128" idx="0"/>
          </p:cNvCxnSpPr>
          <p:nvPr/>
        </p:nvCxnSpPr>
        <p:spPr>
          <a:xfrm rot="10800000">
            <a:off x="4374726" y="2694980"/>
            <a:ext cx="0" cy="485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" name="Google Shape;153;p16"/>
          <p:cNvCxnSpPr>
            <a:stCxn id="129" idx="0"/>
          </p:cNvCxnSpPr>
          <p:nvPr/>
        </p:nvCxnSpPr>
        <p:spPr>
          <a:xfrm rot="10800000">
            <a:off x="7652828" y="2713197"/>
            <a:ext cx="0" cy="480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16"/>
          <p:cNvSpPr/>
          <p:nvPr/>
        </p:nvSpPr>
        <p:spPr>
          <a:xfrm>
            <a:off x="4952882" y="5554438"/>
            <a:ext cx="759460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Comic</a:t>
            </a:r>
            <a:endParaRPr/>
          </a:p>
        </p:txBody>
      </p:sp>
      <p:cxnSp>
        <p:nvCxnSpPr>
          <p:cNvPr id="155" name="Google Shape;155;p16"/>
          <p:cNvCxnSpPr>
            <a:cxnSpLocks/>
            <a:stCxn id="142" idx="1"/>
          </p:cNvCxnSpPr>
          <p:nvPr/>
        </p:nvCxnSpPr>
        <p:spPr>
          <a:xfrm flipH="1">
            <a:off x="4686934" y="5150729"/>
            <a:ext cx="233312" cy="9084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" name="Google Shape;156;p16"/>
          <p:cNvCxnSpPr>
            <a:cxnSpLocks/>
            <a:stCxn id="154" idx="1"/>
          </p:cNvCxnSpPr>
          <p:nvPr/>
        </p:nvCxnSpPr>
        <p:spPr>
          <a:xfrm rot="10800000">
            <a:off x="4671850" y="4742184"/>
            <a:ext cx="281033" cy="1054825"/>
          </a:xfrm>
          <a:prstGeom prst="bentConnector2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p16"/>
          <p:cNvSpPr/>
          <p:nvPr/>
        </p:nvSpPr>
        <p:spPr>
          <a:xfrm>
            <a:off x="7872487" y="4151390"/>
            <a:ext cx="1753867" cy="4868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 Design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6872838" y="5583306"/>
            <a:ext cx="1753867" cy="33117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Coloring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" name="Google Shape;159;p16"/>
          <p:cNvCxnSpPr>
            <a:endCxn id="157" idx="0"/>
          </p:cNvCxnSpPr>
          <p:nvPr/>
        </p:nvCxnSpPr>
        <p:spPr>
          <a:xfrm>
            <a:off x="8019221" y="3850490"/>
            <a:ext cx="730200" cy="3009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" name="Google Shape;160;p16"/>
          <p:cNvCxnSpPr/>
          <p:nvPr/>
        </p:nvCxnSpPr>
        <p:spPr>
          <a:xfrm>
            <a:off x="7116198" y="4629598"/>
            <a:ext cx="407403" cy="34118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" name="Google Shape;161;p16"/>
          <p:cNvSpPr/>
          <p:nvPr/>
        </p:nvSpPr>
        <p:spPr>
          <a:xfrm>
            <a:off x="6872839" y="4969399"/>
            <a:ext cx="1753867" cy="3569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 Art Drawing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16"/>
          <p:cNvCxnSpPr/>
          <p:nvPr/>
        </p:nvCxnSpPr>
        <p:spPr>
          <a:xfrm flipH="1">
            <a:off x="8097877" y="4662030"/>
            <a:ext cx="375797" cy="293253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163;p16"/>
          <p:cNvCxnSpPr>
            <a:stCxn id="158" idx="0"/>
            <a:endCxn id="161" idx="2"/>
          </p:cNvCxnSpPr>
          <p:nvPr/>
        </p:nvCxnSpPr>
        <p:spPr>
          <a:xfrm rot="10800000">
            <a:off x="7749772" y="5326506"/>
            <a:ext cx="0" cy="2568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" name="Google Shape;164;p16"/>
          <p:cNvSpPr/>
          <p:nvPr/>
        </p:nvSpPr>
        <p:spPr>
          <a:xfrm>
            <a:off x="6872838" y="6164580"/>
            <a:ext cx="1753867" cy="33117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Finishing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16"/>
          <p:cNvCxnSpPr>
            <a:stCxn id="158" idx="2"/>
            <a:endCxn id="164" idx="0"/>
          </p:cNvCxnSpPr>
          <p:nvPr/>
        </p:nvCxnSpPr>
        <p:spPr>
          <a:xfrm>
            <a:off x="7749772" y="5914478"/>
            <a:ext cx="0" cy="2502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139;p16">
            <a:extLst>
              <a:ext uri="{FF2B5EF4-FFF2-40B4-BE49-F238E27FC236}">
                <a16:creationId xmlns:a16="http://schemas.microsoft.com/office/drawing/2014/main" id="{8B7A478F-5F58-B173-872B-B63ACA937F13}"/>
              </a:ext>
            </a:extLst>
          </p:cNvPr>
          <p:cNvSpPr/>
          <p:nvPr/>
        </p:nvSpPr>
        <p:spPr>
          <a:xfrm>
            <a:off x="3429721" y="6083300"/>
            <a:ext cx="759460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</a:t>
            </a:r>
            <a:endParaRPr dirty="0"/>
          </a:p>
        </p:txBody>
      </p:sp>
      <p:cxnSp>
        <p:nvCxnSpPr>
          <p:cNvPr id="4" name="Google Shape;140;p16">
            <a:extLst>
              <a:ext uri="{FF2B5EF4-FFF2-40B4-BE49-F238E27FC236}">
                <a16:creationId xmlns:a16="http://schemas.microsoft.com/office/drawing/2014/main" id="{57B0FAC3-A061-24F1-21E8-5513743FDBC5}"/>
              </a:ext>
            </a:extLst>
          </p:cNvPr>
          <p:cNvCxnSpPr>
            <a:cxnSpLocks/>
            <a:stCxn id="3" idx="1"/>
          </p:cNvCxnSpPr>
          <p:nvPr/>
        </p:nvCxnSpPr>
        <p:spPr>
          <a:xfrm rot="10800000">
            <a:off x="3247603" y="4761714"/>
            <a:ext cx="182118" cy="1564157"/>
          </a:xfrm>
          <a:prstGeom prst="bentConnector2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54;p16">
            <a:extLst>
              <a:ext uri="{FF2B5EF4-FFF2-40B4-BE49-F238E27FC236}">
                <a16:creationId xmlns:a16="http://schemas.microsoft.com/office/drawing/2014/main" id="{C77E274F-34B9-2D67-F09D-DD6F1F1E1BF4}"/>
              </a:ext>
            </a:extLst>
          </p:cNvPr>
          <p:cNvSpPr/>
          <p:nvPr/>
        </p:nvSpPr>
        <p:spPr>
          <a:xfrm>
            <a:off x="4952882" y="6119048"/>
            <a:ext cx="759460" cy="4851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</a:t>
            </a:r>
            <a:endParaRPr dirty="0"/>
          </a:p>
        </p:txBody>
      </p:sp>
      <p:cxnSp>
        <p:nvCxnSpPr>
          <p:cNvPr id="20" name="Google Shape;156;p16">
            <a:extLst>
              <a:ext uri="{FF2B5EF4-FFF2-40B4-BE49-F238E27FC236}">
                <a16:creationId xmlns:a16="http://schemas.microsoft.com/office/drawing/2014/main" id="{A22FFFE5-874F-4236-2122-3576CE5ECE76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4671850" y="4742184"/>
            <a:ext cx="281032" cy="1619435"/>
          </a:xfrm>
          <a:prstGeom prst="bentConnector2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3"/>
          <p:cNvSpPr txBox="1">
            <a:spLocks noGrp="1"/>
          </p:cNvSpPr>
          <p:nvPr>
            <p:ph type="title" idx="4294967295"/>
          </p:nvPr>
        </p:nvSpPr>
        <p:spPr>
          <a:xfrm>
            <a:off x="401952" y="5715708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d-ID"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Comic</a:t>
            </a:r>
            <a:r>
              <a:rPr lang="id-ID"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id-ID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Production</a:t>
            </a:r>
            <a:endParaRPr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4" name="Google Shape;3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6849" y="4183504"/>
            <a:ext cx="1787375" cy="17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1475" y="0"/>
            <a:ext cx="7633851" cy="427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1EF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"/>
          <p:cNvSpPr txBox="1">
            <a:spLocks noGrp="1"/>
          </p:cNvSpPr>
          <p:nvPr>
            <p:ph type="title" idx="4294967295"/>
          </p:nvPr>
        </p:nvSpPr>
        <p:spPr>
          <a:xfrm>
            <a:off x="1260400" y="365127"/>
            <a:ext cx="11360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id-ID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Storyboarding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1" name="Google Shape;37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75" y="242477"/>
            <a:ext cx="77001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375" y="1664719"/>
            <a:ext cx="2956969" cy="322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9275" y="3614033"/>
            <a:ext cx="2750780" cy="25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8991" y="939760"/>
            <a:ext cx="2561031" cy="329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1491" y="685250"/>
            <a:ext cx="4228840" cy="219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4068" y="2702698"/>
            <a:ext cx="3147098" cy="339331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4"/>
          <p:cNvSpPr txBox="1"/>
          <p:nvPr/>
        </p:nvSpPr>
        <p:spPr>
          <a:xfrm>
            <a:off x="3928249" y="1031925"/>
            <a:ext cx="249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Action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4"/>
          <p:cNvSpPr txBox="1"/>
          <p:nvPr/>
        </p:nvSpPr>
        <p:spPr>
          <a:xfrm>
            <a:off x="834551" y="4865875"/>
            <a:ext cx="275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Drama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4"/>
          <p:cNvSpPr txBox="1"/>
          <p:nvPr/>
        </p:nvSpPr>
        <p:spPr>
          <a:xfrm>
            <a:off x="2995223" y="6236100"/>
            <a:ext cx="29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Fantasy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4"/>
          <p:cNvSpPr txBox="1"/>
          <p:nvPr/>
        </p:nvSpPr>
        <p:spPr>
          <a:xfrm>
            <a:off x="6187122" y="6096025"/>
            <a:ext cx="29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Fighting Sequence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4"/>
          <p:cNvSpPr txBox="1"/>
          <p:nvPr/>
        </p:nvSpPr>
        <p:spPr>
          <a:xfrm>
            <a:off x="9807706" y="2908175"/>
            <a:ext cx="155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Cinematic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1EF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"/>
          <p:cNvSpPr txBox="1">
            <a:spLocks noGrp="1"/>
          </p:cNvSpPr>
          <p:nvPr>
            <p:ph type="title" idx="4294967295"/>
          </p:nvPr>
        </p:nvSpPr>
        <p:spPr>
          <a:xfrm>
            <a:off x="1260400" y="365127"/>
            <a:ext cx="11360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id-ID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Character Design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7" name="Google Shape;38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75" y="242477"/>
            <a:ext cx="770016" cy="7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5"/>
          <p:cNvSpPr txBox="1"/>
          <p:nvPr/>
        </p:nvSpPr>
        <p:spPr>
          <a:xfrm>
            <a:off x="444597" y="4415000"/>
            <a:ext cx="22911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Changsi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A cute pet turtle hatched from a magical egg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599" y="1707651"/>
            <a:ext cx="2291049" cy="26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8099" y="1661726"/>
            <a:ext cx="2622707" cy="2686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5"/>
          <p:cNvSpPr txBox="1"/>
          <p:nvPr/>
        </p:nvSpPr>
        <p:spPr>
          <a:xfrm>
            <a:off x="2888097" y="4415000"/>
            <a:ext cx="22911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Su Nianqing and Mr. Owl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Strong willed female character Su Nian with her pet owl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3203" y="1661726"/>
            <a:ext cx="3203208" cy="2686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5"/>
          <p:cNvSpPr txBox="1"/>
          <p:nvPr/>
        </p:nvSpPr>
        <p:spPr>
          <a:xfrm>
            <a:off x="5663201" y="4415000"/>
            <a:ext cx="32031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General Yu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In the academy he is known to be cold and straightforward, yet he is actually very caring towards his students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18800" y="1661725"/>
            <a:ext cx="3324141" cy="268679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5"/>
          <p:cNvSpPr txBox="1"/>
          <p:nvPr/>
        </p:nvSpPr>
        <p:spPr>
          <a:xfrm>
            <a:off x="9018801" y="4415000"/>
            <a:ext cx="32031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Cheng Feng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18 years old, Cheng Feng is assigned to his first patrol. In the middle of the night,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he and his team is ambushed.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1EF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6"/>
          <p:cNvSpPr txBox="1">
            <a:spLocks noGrp="1"/>
          </p:cNvSpPr>
          <p:nvPr>
            <p:ph type="title" idx="4294967295"/>
          </p:nvPr>
        </p:nvSpPr>
        <p:spPr>
          <a:xfrm>
            <a:off x="1260400" y="365127"/>
            <a:ext cx="11360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id-ID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Character Design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1" name="Google Shape;40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75" y="242477"/>
            <a:ext cx="770016" cy="7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6"/>
          <p:cNvSpPr txBox="1"/>
          <p:nvPr/>
        </p:nvSpPr>
        <p:spPr>
          <a:xfrm>
            <a:off x="444597" y="4848925"/>
            <a:ext cx="22911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TingYun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An attractive 21 years old police woman who often becomes the object of imagination of men in her workplace.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6"/>
          <p:cNvSpPr txBox="1"/>
          <p:nvPr/>
        </p:nvSpPr>
        <p:spPr>
          <a:xfrm>
            <a:off x="3029502" y="4848925"/>
            <a:ext cx="34839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Chief Wei and Sergeant Wang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Temperamental Chief Wei is often angry with his subordinates. He is unreasonable and demands perfection from his men.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600" y="2358325"/>
            <a:ext cx="2361684" cy="249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1052" y="2358325"/>
            <a:ext cx="3591388" cy="249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7209" y="2358325"/>
            <a:ext cx="2489794" cy="24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6"/>
          <p:cNvSpPr txBox="1"/>
          <p:nvPr/>
        </p:nvSpPr>
        <p:spPr>
          <a:xfrm>
            <a:off x="6799938" y="4848925"/>
            <a:ext cx="24153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Jian Yu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Our main character comes from the future and has access to future technology.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501768" y="2358325"/>
            <a:ext cx="2690233" cy="24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6"/>
          <p:cNvSpPr txBox="1"/>
          <p:nvPr/>
        </p:nvSpPr>
        <p:spPr>
          <a:xfrm>
            <a:off x="9501738" y="4848925"/>
            <a:ext cx="24153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Brother Cheng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Our protagonist main rival brother Cheng also comes from the future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720644" y="1207475"/>
            <a:ext cx="1085658" cy="10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600" y="1207484"/>
            <a:ext cx="1085649" cy="1009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1EF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7"/>
          <p:cNvSpPr txBox="1">
            <a:spLocks noGrp="1"/>
          </p:cNvSpPr>
          <p:nvPr>
            <p:ph type="title" idx="4294967295"/>
          </p:nvPr>
        </p:nvSpPr>
        <p:spPr>
          <a:xfrm>
            <a:off x="1260400" y="365127"/>
            <a:ext cx="11360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rPr lang="id-ID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Character Design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7" name="Google Shape;4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75" y="242477"/>
            <a:ext cx="770016" cy="7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7"/>
          <p:cNvSpPr txBox="1"/>
          <p:nvPr/>
        </p:nvSpPr>
        <p:spPr>
          <a:xfrm>
            <a:off x="444597" y="4848925"/>
            <a:ext cx="22911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Black Bear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Huge, dangerous. Black Bear is a cold murderer wanted by the authorities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7"/>
          <p:cNvSpPr txBox="1"/>
          <p:nvPr/>
        </p:nvSpPr>
        <p:spPr>
          <a:xfrm>
            <a:off x="3029500" y="4848925"/>
            <a:ext cx="26424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Prince Julius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A spoilt prince who shamelessly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exercises his status on his subordinates.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700" y="1115750"/>
            <a:ext cx="1191951" cy="11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700" y="2349025"/>
            <a:ext cx="2642350" cy="249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9825" y="2357822"/>
            <a:ext cx="2514999" cy="24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3600" y="2349025"/>
            <a:ext cx="3596122" cy="24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7"/>
          <p:cNvSpPr txBox="1"/>
          <p:nvPr/>
        </p:nvSpPr>
        <p:spPr>
          <a:xfrm>
            <a:off x="5823600" y="4848925"/>
            <a:ext cx="35961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King Elbert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A wise King, loved by his people. Unfortunately his son, Julius, is nowhere near him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68501" y="2357824"/>
            <a:ext cx="3179190" cy="24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7"/>
          <p:cNvSpPr txBox="1"/>
          <p:nvPr/>
        </p:nvSpPr>
        <p:spPr>
          <a:xfrm>
            <a:off x="9568475" y="4848925"/>
            <a:ext cx="24684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>
                <a:latin typeface="Calibri"/>
                <a:ea typeface="Calibri"/>
                <a:cs typeface="Calibri"/>
                <a:sym typeface="Calibri"/>
              </a:rPr>
              <a:t>Jasper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latin typeface="Calibri"/>
                <a:ea typeface="Calibri"/>
                <a:cs typeface="Calibri"/>
                <a:sym typeface="Calibri"/>
              </a:rPr>
              <a:t>Once a trusted jester, but eventually plots to kill the wise King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609</Words>
  <Application>Microsoft Office PowerPoint</Application>
  <PresentationFormat>Widescreen</PresentationFormat>
  <Paragraphs>177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Montserrat Medium</vt:lpstr>
      <vt:lpstr>Montserrat</vt:lpstr>
      <vt:lpstr>Nunito Sans Medium</vt:lpstr>
      <vt:lpstr>Arial</vt:lpstr>
      <vt:lpstr>Noto Sans Symbols</vt:lpstr>
      <vt:lpstr>Metropolitan</vt:lpstr>
      <vt:lpstr>PowerPoint Presentation</vt:lpstr>
      <vt:lpstr>Content List</vt:lpstr>
      <vt:lpstr>PowerPoint Presentation</vt:lpstr>
      <vt:lpstr>PowerPoint Presentation</vt:lpstr>
      <vt:lpstr>Comic Production</vt:lpstr>
      <vt:lpstr>Storyboarding</vt:lpstr>
      <vt:lpstr>Character Design</vt:lpstr>
      <vt:lpstr>Character Design</vt:lpstr>
      <vt:lpstr>Character Design</vt:lpstr>
      <vt:lpstr>Published Titles</vt:lpstr>
      <vt:lpstr>Highlights</vt:lpstr>
      <vt:lpstr>Highlights</vt:lpstr>
      <vt:lpstr>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Sanjaya Wahono</cp:lastModifiedBy>
  <cp:revision>2</cp:revision>
  <dcterms:modified xsi:type="dcterms:W3CDTF">2023-09-27T11:01:44Z</dcterms:modified>
</cp:coreProperties>
</file>